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91" r:id="rId4"/>
    <p:sldId id="258" r:id="rId5"/>
    <p:sldId id="259" r:id="rId6"/>
    <p:sldId id="260" r:id="rId7"/>
    <p:sldId id="262" r:id="rId8"/>
    <p:sldId id="310" r:id="rId9"/>
    <p:sldId id="261" r:id="rId10"/>
    <p:sldId id="263" r:id="rId11"/>
    <p:sldId id="288" r:id="rId12"/>
    <p:sldId id="264" r:id="rId13"/>
    <p:sldId id="272" r:id="rId14"/>
    <p:sldId id="274" r:id="rId15"/>
    <p:sldId id="273" r:id="rId16"/>
    <p:sldId id="265" r:id="rId17"/>
    <p:sldId id="275" r:id="rId18"/>
    <p:sldId id="290" r:id="rId19"/>
    <p:sldId id="276" r:id="rId20"/>
    <p:sldId id="277" r:id="rId21"/>
    <p:sldId id="305" r:id="rId22"/>
    <p:sldId id="278" r:id="rId23"/>
    <p:sldId id="279" r:id="rId24"/>
    <p:sldId id="280" r:id="rId25"/>
    <p:sldId id="266" r:id="rId26"/>
    <p:sldId id="281" r:id="rId27"/>
    <p:sldId id="282" r:id="rId28"/>
    <p:sldId id="283" r:id="rId29"/>
    <p:sldId id="289" r:id="rId30"/>
    <p:sldId id="297" r:id="rId31"/>
    <p:sldId id="284" r:id="rId32"/>
    <p:sldId id="285" r:id="rId33"/>
    <p:sldId id="299" r:id="rId34"/>
    <p:sldId id="301" r:id="rId35"/>
    <p:sldId id="303" r:id="rId36"/>
    <p:sldId id="302" r:id="rId37"/>
    <p:sldId id="300" r:id="rId38"/>
    <p:sldId id="286" r:id="rId39"/>
    <p:sldId id="287" r:id="rId40"/>
    <p:sldId id="267" r:id="rId41"/>
    <p:sldId id="292" r:id="rId42"/>
    <p:sldId id="298" r:id="rId43"/>
    <p:sldId id="306" r:id="rId44"/>
    <p:sldId id="307" r:id="rId45"/>
    <p:sldId id="308" r:id="rId46"/>
    <p:sldId id="294" r:id="rId47"/>
    <p:sldId id="268" r:id="rId48"/>
    <p:sldId id="296" r:id="rId49"/>
    <p:sldId id="269" r:id="rId50"/>
    <p:sldId id="309" r:id="rId51"/>
    <p:sldId id="295" r:id="rId52"/>
    <p:sldId id="270" r:id="rId53"/>
    <p:sldId id="27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99670" autoAdjust="0"/>
  </p:normalViewPr>
  <p:slideViewPr>
    <p:cSldViewPr snapToGrid="0">
      <p:cViewPr>
        <p:scale>
          <a:sx n="100" d="100"/>
          <a:sy n="100" d="100"/>
        </p:scale>
        <p:origin x="-40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65D31-9DA8-4A53-B88E-5CA7576ECFA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AB40A5A-974C-429D-806A-51AF844F484F}">
      <dgm:prSet phldrT="[Text]"/>
      <dgm:spPr/>
      <dgm:t>
        <a:bodyPr/>
        <a:lstStyle/>
        <a:p>
          <a:r>
            <a:rPr lang="en-US" dirty="0" smtClean="0"/>
            <a:t>Flow Path</a:t>
          </a:r>
          <a:endParaRPr lang="en-US" dirty="0"/>
        </a:p>
      </dgm:t>
    </dgm:pt>
    <dgm:pt modelId="{B521D033-F485-4AAD-BD23-EE708D815194}" type="parTrans" cxnId="{23C49C0B-14A2-4345-84A4-DF3EE84A892F}">
      <dgm:prSet/>
      <dgm:spPr/>
      <dgm:t>
        <a:bodyPr/>
        <a:lstStyle/>
        <a:p>
          <a:endParaRPr lang="en-US"/>
        </a:p>
      </dgm:t>
    </dgm:pt>
    <dgm:pt modelId="{C5180DB3-C19B-4210-8813-957D26BAC3D6}" type="sibTrans" cxnId="{23C49C0B-14A2-4345-84A4-DF3EE84A892F}">
      <dgm:prSet/>
      <dgm:spPr/>
      <dgm:t>
        <a:bodyPr/>
        <a:lstStyle/>
        <a:p>
          <a:endParaRPr lang="en-US"/>
        </a:p>
      </dgm:t>
    </dgm:pt>
    <dgm:pt modelId="{0F0D81D7-6F2F-4DA1-9828-1E6C54652054}">
      <dgm:prSet phldrT="[Text]"/>
      <dgm:spPr/>
      <dgm:t>
        <a:bodyPr/>
        <a:lstStyle/>
        <a:p>
          <a:r>
            <a:rPr lang="en-US" dirty="0" smtClean="0"/>
            <a:t>Vent Point Ignition</a:t>
          </a:r>
          <a:endParaRPr lang="en-US" dirty="0"/>
        </a:p>
      </dgm:t>
    </dgm:pt>
    <dgm:pt modelId="{59AFD0C9-4729-48C1-A8D5-FACFD72C324C}" type="parTrans" cxnId="{871EFB86-A29C-48A1-A313-D43DA0991C32}">
      <dgm:prSet/>
      <dgm:spPr/>
      <dgm:t>
        <a:bodyPr/>
        <a:lstStyle/>
        <a:p>
          <a:endParaRPr lang="en-US"/>
        </a:p>
      </dgm:t>
    </dgm:pt>
    <dgm:pt modelId="{12FFC43E-18F1-444D-88DD-3507BE09F639}" type="sibTrans" cxnId="{871EFB86-A29C-48A1-A313-D43DA0991C32}">
      <dgm:prSet/>
      <dgm:spPr/>
      <dgm:t>
        <a:bodyPr/>
        <a:lstStyle/>
        <a:p>
          <a:endParaRPr lang="en-US"/>
        </a:p>
      </dgm:t>
    </dgm:pt>
    <dgm:pt modelId="{B2889CBF-48B8-4493-849E-A06D08678C47}">
      <dgm:prSet phldrT="[Text]" custT="1"/>
      <dgm:spPr/>
      <dgm:t>
        <a:bodyPr/>
        <a:lstStyle/>
        <a:p>
          <a:r>
            <a:rPr lang="en-US" sz="2800" dirty="0" smtClean="0"/>
            <a:t>Bi-Directional</a:t>
          </a:r>
          <a:r>
            <a:rPr lang="en-US" sz="2900" baseline="0" dirty="0" smtClean="0"/>
            <a:t> Flow Path*</a:t>
          </a:r>
          <a:endParaRPr lang="en-US" sz="2900" dirty="0"/>
        </a:p>
      </dgm:t>
    </dgm:pt>
    <dgm:pt modelId="{AECD806D-A8BA-419D-B653-CBA75DF9355D}" type="parTrans" cxnId="{AC6D7C35-7AE1-42DE-ADEC-AED77699DA3E}">
      <dgm:prSet/>
      <dgm:spPr/>
      <dgm:t>
        <a:bodyPr/>
        <a:lstStyle/>
        <a:p>
          <a:endParaRPr lang="en-US"/>
        </a:p>
      </dgm:t>
    </dgm:pt>
    <dgm:pt modelId="{31A15512-F745-4566-A783-FA9B181AEB4E}" type="sibTrans" cxnId="{AC6D7C35-7AE1-42DE-ADEC-AED77699DA3E}">
      <dgm:prSet/>
      <dgm:spPr/>
      <dgm:t>
        <a:bodyPr/>
        <a:lstStyle/>
        <a:p>
          <a:endParaRPr lang="en-US"/>
        </a:p>
      </dgm:t>
    </dgm:pt>
    <dgm:pt modelId="{12DEA7F6-FF98-43AB-BE2B-108F520EA6E5}">
      <dgm:prSet phldrT="[Text]"/>
      <dgm:spPr/>
      <dgm:t>
        <a:bodyPr/>
        <a:lstStyle/>
        <a:p>
          <a:r>
            <a:rPr lang="en-US" dirty="0" smtClean="0"/>
            <a:t>Ventilation Limited Fire</a:t>
          </a:r>
          <a:endParaRPr lang="en-US" dirty="0"/>
        </a:p>
      </dgm:t>
    </dgm:pt>
    <dgm:pt modelId="{779B955C-0C6F-46AC-BEEC-22C8C01326AE}" type="parTrans" cxnId="{81FF21EA-8671-4DF1-A7EB-B8E9ECB5AADA}">
      <dgm:prSet/>
      <dgm:spPr/>
      <dgm:t>
        <a:bodyPr/>
        <a:lstStyle/>
        <a:p>
          <a:endParaRPr lang="en-US"/>
        </a:p>
      </dgm:t>
    </dgm:pt>
    <dgm:pt modelId="{828237FE-A80D-4FBF-9CAC-D91F5519214B}" type="sibTrans" cxnId="{81FF21EA-8671-4DF1-A7EB-B8E9ECB5AADA}">
      <dgm:prSet/>
      <dgm:spPr/>
      <dgm:t>
        <a:bodyPr/>
        <a:lstStyle/>
        <a:p>
          <a:endParaRPr lang="en-US"/>
        </a:p>
      </dgm:t>
    </dgm:pt>
    <dgm:pt modelId="{2824193B-FBEF-4192-8BBE-01F07217FCEE}">
      <dgm:prSet phldrT="[Text]"/>
      <dgm:spPr/>
      <dgm:t>
        <a:bodyPr/>
        <a:lstStyle/>
        <a:p>
          <a:r>
            <a:rPr lang="en-US" dirty="0" smtClean="0"/>
            <a:t>Fuel Limited Fire</a:t>
          </a:r>
          <a:endParaRPr lang="en-US" dirty="0"/>
        </a:p>
      </dgm:t>
    </dgm:pt>
    <dgm:pt modelId="{116AF782-6A34-4349-8747-78C3F16FF24A}" type="parTrans" cxnId="{3B93834F-D092-4875-A62C-488A62856E70}">
      <dgm:prSet/>
      <dgm:spPr/>
      <dgm:t>
        <a:bodyPr/>
        <a:lstStyle/>
        <a:p>
          <a:endParaRPr lang="en-US"/>
        </a:p>
      </dgm:t>
    </dgm:pt>
    <dgm:pt modelId="{0C60CC5F-23A0-4DBA-BB3B-92B542B735B4}" type="sibTrans" cxnId="{3B93834F-D092-4875-A62C-488A62856E70}">
      <dgm:prSet/>
      <dgm:spPr/>
      <dgm:t>
        <a:bodyPr/>
        <a:lstStyle/>
        <a:p>
          <a:endParaRPr lang="en-US"/>
        </a:p>
      </dgm:t>
    </dgm:pt>
    <dgm:pt modelId="{8F012A2E-B3C5-4D0F-B4F8-6D29946E6351}">
      <dgm:prSet phldrT="[Text]"/>
      <dgm:spPr/>
      <dgm:t>
        <a:bodyPr/>
        <a:lstStyle/>
        <a:p>
          <a:r>
            <a:rPr lang="en-US" dirty="0" smtClean="0"/>
            <a:t>Vent-Enter-Isolate-Search</a:t>
          </a:r>
          <a:endParaRPr lang="en-US" dirty="0"/>
        </a:p>
      </dgm:t>
    </dgm:pt>
    <dgm:pt modelId="{6CBEE8B4-B07B-4FFA-9098-B4CA0EC08836}" type="parTrans" cxnId="{3179E809-F780-4417-98F8-EBB255617946}">
      <dgm:prSet/>
      <dgm:spPr/>
      <dgm:t>
        <a:bodyPr/>
        <a:lstStyle/>
        <a:p>
          <a:endParaRPr lang="en-US"/>
        </a:p>
      </dgm:t>
    </dgm:pt>
    <dgm:pt modelId="{B64F8BD8-DCAF-4002-81BE-45193AE21D30}" type="sibTrans" cxnId="{3179E809-F780-4417-98F8-EBB255617946}">
      <dgm:prSet/>
      <dgm:spPr/>
      <dgm:t>
        <a:bodyPr/>
        <a:lstStyle/>
        <a:p>
          <a:endParaRPr lang="en-US"/>
        </a:p>
      </dgm:t>
    </dgm:pt>
    <dgm:pt modelId="{2902F69B-FEF2-4B63-9056-2D3E4EA74460}">
      <dgm:prSet phldrT="[Text]"/>
      <dgm:spPr/>
      <dgm:t>
        <a:bodyPr/>
        <a:lstStyle/>
        <a:p>
          <a:r>
            <a:rPr lang="en-US" dirty="0" smtClean="0"/>
            <a:t>Transitional Attack</a:t>
          </a:r>
          <a:endParaRPr lang="en-US" dirty="0"/>
        </a:p>
      </dgm:t>
    </dgm:pt>
    <dgm:pt modelId="{52A63049-4019-47A6-AC44-5E008260C925}" type="parTrans" cxnId="{30CB57B4-C020-48C6-9BAC-110348B8059A}">
      <dgm:prSet/>
      <dgm:spPr/>
      <dgm:t>
        <a:bodyPr/>
        <a:lstStyle/>
        <a:p>
          <a:endParaRPr lang="en-US"/>
        </a:p>
      </dgm:t>
    </dgm:pt>
    <dgm:pt modelId="{06E7292D-AD46-4814-A078-B9353CA3AADC}" type="sibTrans" cxnId="{30CB57B4-C020-48C6-9BAC-110348B8059A}">
      <dgm:prSet/>
      <dgm:spPr/>
      <dgm:t>
        <a:bodyPr/>
        <a:lstStyle/>
        <a:p>
          <a:endParaRPr lang="en-US"/>
        </a:p>
      </dgm:t>
    </dgm:pt>
    <dgm:pt modelId="{A8B88722-5230-43E3-BAA8-9B78A5BB25FC}">
      <dgm:prSet phldrT="[Text]"/>
      <dgm:spPr/>
      <dgm:t>
        <a:bodyPr/>
        <a:lstStyle/>
        <a:p>
          <a:r>
            <a:rPr lang="en-US" dirty="0" smtClean="0"/>
            <a:t>Heat Release Rate</a:t>
          </a:r>
          <a:endParaRPr lang="en-US" dirty="0"/>
        </a:p>
      </dgm:t>
    </dgm:pt>
    <dgm:pt modelId="{7B3F4FDD-2D26-4DA5-A1C0-0F8473D153E9}" type="parTrans" cxnId="{BEB37E15-7AE2-47D8-A369-F1E12DD28D5A}">
      <dgm:prSet/>
      <dgm:spPr/>
      <dgm:t>
        <a:bodyPr/>
        <a:lstStyle/>
        <a:p>
          <a:endParaRPr lang="en-US"/>
        </a:p>
      </dgm:t>
    </dgm:pt>
    <dgm:pt modelId="{3426938F-69D8-484A-B4E8-E9A865CE72CA}" type="sibTrans" cxnId="{BEB37E15-7AE2-47D8-A369-F1E12DD28D5A}">
      <dgm:prSet/>
      <dgm:spPr/>
      <dgm:t>
        <a:bodyPr/>
        <a:lstStyle/>
        <a:p>
          <a:endParaRPr lang="en-US"/>
        </a:p>
      </dgm:t>
    </dgm:pt>
    <dgm:pt modelId="{3EF4BA7B-9B82-4D18-B5E0-2B8B69A90C8F}" type="pres">
      <dgm:prSet presAssocID="{03B65D31-9DA8-4A53-B88E-5CA7576ECF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E4AAA1C-112C-49A8-A064-392EEEC74046}" type="pres">
      <dgm:prSet presAssocID="{7AB40A5A-974C-429D-806A-51AF844F484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C762AA-C416-4271-864F-DD2EF8785141}" type="pres">
      <dgm:prSet presAssocID="{C5180DB3-C19B-4210-8813-957D26BAC3D6}" presName="sibTrans" presStyleCnt="0"/>
      <dgm:spPr/>
    </dgm:pt>
    <dgm:pt modelId="{AC70D5CB-BDDE-4B4C-B2B0-12834653DE2D}" type="pres">
      <dgm:prSet presAssocID="{0F0D81D7-6F2F-4DA1-9828-1E6C5465205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48B873-9105-46B1-AFE4-88AE96B0659B}" type="pres">
      <dgm:prSet presAssocID="{12FFC43E-18F1-444D-88DD-3507BE09F639}" presName="sibTrans" presStyleCnt="0"/>
      <dgm:spPr/>
    </dgm:pt>
    <dgm:pt modelId="{1BABFC09-2313-479F-A1B5-57CE8F444F8A}" type="pres">
      <dgm:prSet presAssocID="{B2889CBF-48B8-4493-849E-A06D08678C4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49C913-CF7E-43AE-BCA8-2384979A9C6E}" type="pres">
      <dgm:prSet presAssocID="{31A15512-F745-4566-A783-FA9B181AEB4E}" presName="sibTrans" presStyleCnt="0"/>
      <dgm:spPr/>
    </dgm:pt>
    <dgm:pt modelId="{7058FE01-BABB-481C-A071-782AE57241E0}" type="pres">
      <dgm:prSet presAssocID="{12DEA7F6-FF98-43AB-BE2B-108F520EA6E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7860649-7F3A-43BF-843A-D557C24E374D}" type="pres">
      <dgm:prSet presAssocID="{828237FE-A80D-4FBF-9CAC-D91F5519214B}" presName="sibTrans" presStyleCnt="0"/>
      <dgm:spPr/>
    </dgm:pt>
    <dgm:pt modelId="{496FCAB8-4D00-4779-8651-749DD8E22452}" type="pres">
      <dgm:prSet presAssocID="{2824193B-FBEF-4192-8BBE-01F07217FCE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E6824-86AF-440F-B0D3-C481203DB8C0}" type="pres">
      <dgm:prSet presAssocID="{0C60CC5F-23A0-4DBA-BB3B-92B542B735B4}" presName="sibTrans" presStyleCnt="0"/>
      <dgm:spPr/>
    </dgm:pt>
    <dgm:pt modelId="{63CCF15F-53DD-4E10-A8BB-96588C6B28A9}" type="pres">
      <dgm:prSet presAssocID="{8F012A2E-B3C5-4D0F-B4F8-6D29946E635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5DE5E-BE09-4371-8230-C44E77A94AD6}" type="pres">
      <dgm:prSet presAssocID="{B64F8BD8-DCAF-4002-81BE-45193AE21D30}" presName="sibTrans" presStyleCnt="0"/>
      <dgm:spPr/>
    </dgm:pt>
    <dgm:pt modelId="{6A66F548-385C-4BCA-B2C1-203A8D4514ED}" type="pres">
      <dgm:prSet presAssocID="{2902F69B-FEF2-4B63-9056-2D3E4EA7446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843C6A-3BB2-4FBD-8A5F-D477BD94DE2D}" type="pres">
      <dgm:prSet presAssocID="{06E7292D-AD46-4814-A078-B9353CA3AADC}" presName="sibTrans" presStyleCnt="0"/>
      <dgm:spPr/>
    </dgm:pt>
    <dgm:pt modelId="{AD46E032-ACCF-4E35-9EFD-85F28B8395BA}" type="pres">
      <dgm:prSet presAssocID="{A8B88722-5230-43E3-BAA8-9B78A5BB25F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EA756-4FB7-4ADC-A076-AD0DF0DA0071}" type="presOf" srcId="{B2889CBF-48B8-4493-849E-A06D08678C47}" destId="{1BABFC09-2313-479F-A1B5-57CE8F444F8A}" srcOrd="0" destOrd="0" presId="urn:microsoft.com/office/officeart/2005/8/layout/default"/>
    <dgm:cxn modelId="{30CB57B4-C020-48C6-9BAC-110348B8059A}" srcId="{03B65D31-9DA8-4A53-B88E-5CA7576ECFA6}" destId="{2902F69B-FEF2-4B63-9056-2D3E4EA74460}" srcOrd="6" destOrd="0" parTransId="{52A63049-4019-47A6-AC44-5E008260C925}" sibTransId="{06E7292D-AD46-4814-A078-B9353CA3AADC}"/>
    <dgm:cxn modelId="{871EFB86-A29C-48A1-A313-D43DA0991C32}" srcId="{03B65D31-9DA8-4A53-B88E-5CA7576ECFA6}" destId="{0F0D81D7-6F2F-4DA1-9828-1E6C54652054}" srcOrd="1" destOrd="0" parTransId="{59AFD0C9-4729-48C1-A8D5-FACFD72C324C}" sibTransId="{12FFC43E-18F1-444D-88DD-3507BE09F639}"/>
    <dgm:cxn modelId="{6F6B182D-1AF2-43F9-BFF5-6554A1955537}" type="presOf" srcId="{2824193B-FBEF-4192-8BBE-01F07217FCEE}" destId="{496FCAB8-4D00-4779-8651-749DD8E22452}" srcOrd="0" destOrd="0" presId="urn:microsoft.com/office/officeart/2005/8/layout/default"/>
    <dgm:cxn modelId="{3D937BF7-322B-4D97-8235-1DE4C0F4DF71}" type="presOf" srcId="{03B65D31-9DA8-4A53-B88E-5CA7576ECFA6}" destId="{3EF4BA7B-9B82-4D18-B5E0-2B8B69A90C8F}" srcOrd="0" destOrd="0" presId="urn:microsoft.com/office/officeart/2005/8/layout/default"/>
    <dgm:cxn modelId="{66EB6B6C-4EDA-4121-B76E-8C761F0FEC18}" type="presOf" srcId="{12DEA7F6-FF98-43AB-BE2B-108F520EA6E5}" destId="{7058FE01-BABB-481C-A071-782AE57241E0}" srcOrd="0" destOrd="0" presId="urn:microsoft.com/office/officeart/2005/8/layout/default"/>
    <dgm:cxn modelId="{3B93834F-D092-4875-A62C-488A62856E70}" srcId="{03B65D31-9DA8-4A53-B88E-5CA7576ECFA6}" destId="{2824193B-FBEF-4192-8BBE-01F07217FCEE}" srcOrd="4" destOrd="0" parTransId="{116AF782-6A34-4349-8747-78C3F16FF24A}" sibTransId="{0C60CC5F-23A0-4DBA-BB3B-92B542B735B4}"/>
    <dgm:cxn modelId="{3179E809-F780-4417-98F8-EBB255617946}" srcId="{03B65D31-9DA8-4A53-B88E-5CA7576ECFA6}" destId="{8F012A2E-B3C5-4D0F-B4F8-6D29946E6351}" srcOrd="5" destOrd="0" parTransId="{6CBEE8B4-B07B-4FFA-9098-B4CA0EC08836}" sibTransId="{B64F8BD8-DCAF-4002-81BE-45193AE21D30}"/>
    <dgm:cxn modelId="{AC6D7C35-7AE1-42DE-ADEC-AED77699DA3E}" srcId="{03B65D31-9DA8-4A53-B88E-5CA7576ECFA6}" destId="{B2889CBF-48B8-4493-849E-A06D08678C47}" srcOrd="2" destOrd="0" parTransId="{AECD806D-A8BA-419D-B653-CBA75DF9355D}" sibTransId="{31A15512-F745-4566-A783-FA9B181AEB4E}"/>
    <dgm:cxn modelId="{81FF21EA-8671-4DF1-A7EB-B8E9ECB5AADA}" srcId="{03B65D31-9DA8-4A53-B88E-5CA7576ECFA6}" destId="{12DEA7F6-FF98-43AB-BE2B-108F520EA6E5}" srcOrd="3" destOrd="0" parTransId="{779B955C-0C6F-46AC-BEEC-22C8C01326AE}" sibTransId="{828237FE-A80D-4FBF-9CAC-D91F5519214B}"/>
    <dgm:cxn modelId="{FBBC83D5-34A7-45DD-B451-63529C060412}" type="presOf" srcId="{8F012A2E-B3C5-4D0F-B4F8-6D29946E6351}" destId="{63CCF15F-53DD-4E10-A8BB-96588C6B28A9}" srcOrd="0" destOrd="0" presId="urn:microsoft.com/office/officeart/2005/8/layout/default"/>
    <dgm:cxn modelId="{B366B34F-2BC7-482D-8C2A-68EEAC0126A6}" type="presOf" srcId="{0F0D81D7-6F2F-4DA1-9828-1E6C54652054}" destId="{AC70D5CB-BDDE-4B4C-B2B0-12834653DE2D}" srcOrd="0" destOrd="0" presId="urn:microsoft.com/office/officeart/2005/8/layout/default"/>
    <dgm:cxn modelId="{23C49C0B-14A2-4345-84A4-DF3EE84A892F}" srcId="{03B65D31-9DA8-4A53-B88E-5CA7576ECFA6}" destId="{7AB40A5A-974C-429D-806A-51AF844F484F}" srcOrd="0" destOrd="0" parTransId="{B521D033-F485-4AAD-BD23-EE708D815194}" sibTransId="{C5180DB3-C19B-4210-8813-957D26BAC3D6}"/>
    <dgm:cxn modelId="{F266A0A1-CE47-42FC-858F-D0D9FCBA4E67}" type="presOf" srcId="{7AB40A5A-974C-429D-806A-51AF844F484F}" destId="{2E4AAA1C-112C-49A8-A064-392EEEC74046}" srcOrd="0" destOrd="0" presId="urn:microsoft.com/office/officeart/2005/8/layout/default"/>
    <dgm:cxn modelId="{DDDCB24D-64F7-4CAD-9312-C7017E563872}" type="presOf" srcId="{2902F69B-FEF2-4B63-9056-2D3E4EA74460}" destId="{6A66F548-385C-4BCA-B2C1-203A8D4514ED}" srcOrd="0" destOrd="0" presId="urn:microsoft.com/office/officeart/2005/8/layout/default"/>
    <dgm:cxn modelId="{BEB37E15-7AE2-47D8-A369-F1E12DD28D5A}" srcId="{03B65D31-9DA8-4A53-B88E-5CA7576ECFA6}" destId="{A8B88722-5230-43E3-BAA8-9B78A5BB25FC}" srcOrd="7" destOrd="0" parTransId="{7B3F4FDD-2D26-4DA5-A1C0-0F8473D153E9}" sibTransId="{3426938F-69D8-484A-B4E8-E9A865CE72CA}"/>
    <dgm:cxn modelId="{5ED98264-7C15-455F-9939-E21193D929CB}" type="presOf" srcId="{A8B88722-5230-43E3-BAA8-9B78A5BB25FC}" destId="{AD46E032-ACCF-4E35-9EFD-85F28B8395BA}" srcOrd="0" destOrd="0" presId="urn:microsoft.com/office/officeart/2005/8/layout/default"/>
    <dgm:cxn modelId="{4E3F0A15-EA28-4EA1-A879-2A82CF67C83B}" type="presParOf" srcId="{3EF4BA7B-9B82-4D18-B5E0-2B8B69A90C8F}" destId="{2E4AAA1C-112C-49A8-A064-392EEEC74046}" srcOrd="0" destOrd="0" presId="urn:microsoft.com/office/officeart/2005/8/layout/default"/>
    <dgm:cxn modelId="{AE11D2C1-41EE-4627-BC8B-37A88FEE4BA8}" type="presParOf" srcId="{3EF4BA7B-9B82-4D18-B5E0-2B8B69A90C8F}" destId="{C6C762AA-C416-4271-864F-DD2EF8785141}" srcOrd="1" destOrd="0" presId="urn:microsoft.com/office/officeart/2005/8/layout/default"/>
    <dgm:cxn modelId="{A0CCD787-EF33-4A4F-86F8-FE7DB1EEC49B}" type="presParOf" srcId="{3EF4BA7B-9B82-4D18-B5E0-2B8B69A90C8F}" destId="{AC70D5CB-BDDE-4B4C-B2B0-12834653DE2D}" srcOrd="2" destOrd="0" presId="urn:microsoft.com/office/officeart/2005/8/layout/default"/>
    <dgm:cxn modelId="{F8D1238E-AD34-4E2A-927C-59A412C5FFB2}" type="presParOf" srcId="{3EF4BA7B-9B82-4D18-B5E0-2B8B69A90C8F}" destId="{D148B873-9105-46B1-AFE4-88AE96B0659B}" srcOrd="3" destOrd="0" presId="urn:microsoft.com/office/officeart/2005/8/layout/default"/>
    <dgm:cxn modelId="{54C6EBBE-A133-45B0-B7A8-DC4C40F6299F}" type="presParOf" srcId="{3EF4BA7B-9B82-4D18-B5E0-2B8B69A90C8F}" destId="{1BABFC09-2313-479F-A1B5-57CE8F444F8A}" srcOrd="4" destOrd="0" presId="urn:microsoft.com/office/officeart/2005/8/layout/default"/>
    <dgm:cxn modelId="{ED4C8C83-327A-4798-8EC0-5CB4238788E2}" type="presParOf" srcId="{3EF4BA7B-9B82-4D18-B5E0-2B8B69A90C8F}" destId="{3949C913-CF7E-43AE-BCA8-2384979A9C6E}" srcOrd="5" destOrd="0" presId="urn:microsoft.com/office/officeart/2005/8/layout/default"/>
    <dgm:cxn modelId="{2E24765A-C51C-4557-88BE-3D7703A5D6D2}" type="presParOf" srcId="{3EF4BA7B-9B82-4D18-B5E0-2B8B69A90C8F}" destId="{7058FE01-BABB-481C-A071-782AE57241E0}" srcOrd="6" destOrd="0" presId="urn:microsoft.com/office/officeart/2005/8/layout/default"/>
    <dgm:cxn modelId="{2C21B65E-5C8A-4DE4-BCF7-53F5B04C3049}" type="presParOf" srcId="{3EF4BA7B-9B82-4D18-B5E0-2B8B69A90C8F}" destId="{D7860649-7F3A-43BF-843A-D557C24E374D}" srcOrd="7" destOrd="0" presId="urn:microsoft.com/office/officeart/2005/8/layout/default"/>
    <dgm:cxn modelId="{16876FDA-36F7-4CEE-84B1-938B451377F9}" type="presParOf" srcId="{3EF4BA7B-9B82-4D18-B5E0-2B8B69A90C8F}" destId="{496FCAB8-4D00-4779-8651-749DD8E22452}" srcOrd="8" destOrd="0" presId="urn:microsoft.com/office/officeart/2005/8/layout/default"/>
    <dgm:cxn modelId="{0F53EF86-6045-4D9D-812D-651E6BCE3E0C}" type="presParOf" srcId="{3EF4BA7B-9B82-4D18-B5E0-2B8B69A90C8F}" destId="{469E6824-86AF-440F-B0D3-C481203DB8C0}" srcOrd="9" destOrd="0" presId="urn:microsoft.com/office/officeart/2005/8/layout/default"/>
    <dgm:cxn modelId="{0D1658F8-86BE-4950-B1C7-CCC6729EB04F}" type="presParOf" srcId="{3EF4BA7B-9B82-4D18-B5E0-2B8B69A90C8F}" destId="{63CCF15F-53DD-4E10-A8BB-96588C6B28A9}" srcOrd="10" destOrd="0" presId="urn:microsoft.com/office/officeart/2005/8/layout/default"/>
    <dgm:cxn modelId="{A3719128-F9AA-40E9-A63C-04638E13F854}" type="presParOf" srcId="{3EF4BA7B-9B82-4D18-B5E0-2B8B69A90C8F}" destId="{E885DE5E-BE09-4371-8230-C44E77A94AD6}" srcOrd="11" destOrd="0" presId="urn:microsoft.com/office/officeart/2005/8/layout/default"/>
    <dgm:cxn modelId="{3AFFAF86-33B3-45D4-AFCB-EB88886647A5}" type="presParOf" srcId="{3EF4BA7B-9B82-4D18-B5E0-2B8B69A90C8F}" destId="{6A66F548-385C-4BCA-B2C1-203A8D4514ED}" srcOrd="12" destOrd="0" presId="urn:microsoft.com/office/officeart/2005/8/layout/default"/>
    <dgm:cxn modelId="{9E2DC324-CC26-4402-B2E4-8F3F4E1D3E34}" type="presParOf" srcId="{3EF4BA7B-9B82-4D18-B5E0-2B8B69A90C8F}" destId="{43843C6A-3BB2-4FBD-8A5F-D477BD94DE2D}" srcOrd="13" destOrd="0" presId="urn:microsoft.com/office/officeart/2005/8/layout/default"/>
    <dgm:cxn modelId="{6D32C44B-3767-4E26-8784-887E5A0AB4BF}" type="presParOf" srcId="{3EF4BA7B-9B82-4D18-B5E0-2B8B69A90C8F}" destId="{AD46E032-ACCF-4E35-9EFD-85F28B8395B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FC3F-C11D-4D09-AC4F-C5AE330890B6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0FAA1-BD84-4435-9DAE-91C7E93D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*Bi-Direction</a:t>
            </a:r>
            <a:r>
              <a:rPr lang="en-US" baseline="0" dirty="0" smtClean="0"/>
              <a:t> has also been called Two-Way or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-directional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0FAA1-BD84-4435-9DAE-91C7E93D21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0FAA1-BD84-4435-9DAE-91C7E93D21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C279-C6E4-4EA6-BE77-E78853FFF32B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34FA-B46C-403B-A233-CECDCB22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ist.gov/fire/technology.cf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customcf/get_pdf.cfm?pub_id=861122" TargetMode="External"/><Relationship Id="rId2" Type="http://schemas.openxmlformats.org/officeDocument/2006/relationships/hyperlink" Target="http://www.nist.gov/customcf/get_pdf.cfm?pub_id=90879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nist.gov/fire/index.cfm" TargetMode="External"/><Relationship Id="rId4" Type="http://schemas.openxmlformats.org/officeDocument/2006/relationships/hyperlink" Target="http://www.nist.gov/customcf/get_pdf.cfm?pub_id=8611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customcf/get_pdf.cfm?pub_id=909779" TargetMode="External"/><Relationship Id="rId2" Type="http://schemas.openxmlformats.org/officeDocument/2006/relationships/hyperlink" Target="http://nvlpubs.nist.gov/nistpubs/SpecialPublications/NIST.SP.1118v1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nvlpubs.nist.gov/nistpubs/TechnicalNotes/NIST.TN.1856.pdf" TargetMode="External"/><Relationship Id="rId4" Type="http://schemas.openxmlformats.org/officeDocument/2006/relationships/hyperlink" Target="http://nvlpubs.nist.gov/nistpubs/TechnicalNotes/NIST.TN.1838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0622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Based Practices for Strategic &amp; Tactical Firefighting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2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 Experiments and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Comparison of Modern and Legacy Home Furnishings</a:t>
            </a:r>
          </a:p>
          <a:p>
            <a:r>
              <a:rPr lang="en-US" dirty="0" smtClean="0"/>
              <a:t>Effectiveness of Fire Service Vertical Ventilation and Suppression Tactics</a:t>
            </a:r>
          </a:p>
          <a:p>
            <a:r>
              <a:rPr lang="en-US" dirty="0" smtClean="0"/>
              <a:t>Fire fighter Exposure to Smoke Particulates</a:t>
            </a:r>
          </a:p>
          <a:p>
            <a:r>
              <a:rPr lang="en-US" dirty="0" smtClean="0"/>
              <a:t>Fire fighter Safety and Photovoltaic Systems </a:t>
            </a:r>
          </a:p>
          <a:p>
            <a:r>
              <a:rPr lang="en-US" dirty="0" smtClean="0"/>
              <a:t>Governors Island Experiments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Impact of Ventilation on Fire Behavior in Legacy and Contemporary Residential Construction</a:t>
            </a:r>
          </a:p>
          <a:p>
            <a:r>
              <a:rPr lang="en-US" dirty="0" smtClean="0"/>
              <a:t>Improving Fire Safety by Understanding the Fire Performance of Engineered Floor Systems</a:t>
            </a:r>
          </a:p>
          <a:p>
            <a:r>
              <a:rPr lang="en-US" dirty="0" smtClean="0"/>
              <a:t>Structural Stability of Engineered Lumber in Fire Conditions</a:t>
            </a:r>
          </a:p>
          <a:p>
            <a:r>
              <a:rPr lang="en-US" dirty="0" smtClean="0"/>
              <a:t>Study of Residential Attic Fire Mitigation Tactics and Exterior Fire Spread Hazards</a:t>
            </a:r>
          </a:p>
          <a:p>
            <a:r>
              <a:rPr lang="en-US" dirty="0" smtClean="0"/>
              <a:t>Fire Service Positive Pressure Ventilation During Fire Attack in Single family Dwellings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Firefighting Vocabulary and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46623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02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improved understanding of fire behavior, the importance of controlling ventilation is a key factor to safe and effective operations.</a:t>
            </a:r>
            <a:endParaRPr lang="en-US" dirty="0"/>
          </a:p>
          <a:p>
            <a:r>
              <a:rPr lang="en-US" dirty="0" smtClean="0"/>
              <a:t>Safer and more efficient methods for conducting search operations have emerged.</a:t>
            </a:r>
            <a:endParaRPr lang="en-US" dirty="0"/>
          </a:p>
          <a:p>
            <a:r>
              <a:rPr lang="en-US" dirty="0" smtClean="0"/>
              <a:t>Fire fighter safety and survival are improved through quicker suppression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8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incidents of violent and rapid flashovers are being encountered in residential fires.</a:t>
            </a:r>
          </a:p>
          <a:p>
            <a:r>
              <a:rPr lang="en-US" dirty="0" smtClean="0"/>
              <a:t>UL and NIST studies have been conducted to provide knowledge and tools to better understand this phenomenon.</a:t>
            </a:r>
          </a:p>
          <a:p>
            <a:r>
              <a:rPr lang="en-US" dirty="0" smtClean="0"/>
              <a:t>Testing has included full-scale burns in both laboratory and acquired structures.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38398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Behavior Research Yields Better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Dynamics</a:t>
            </a:r>
          </a:p>
          <a:p>
            <a:r>
              <a:rPr lang="en-US" dirty="0" smtClean="0"/>
              <a:t>Ventilation and flow paths; how fires spread</a:t>
            </a:r>
          </a:p>
          <a:p>
            <a:r>
              <a:rPr lang="en-US" dirty="0" smtClean="0"/>
              <a:t>Applying water; coordinating fire attack</a:t>
            </a:r>
          </a:p>
          <a:p>
            <a:r>
              <a:rPr lang="en-US" dirty="0" smtClean="0"/>
              <a:t>Rescue and safety considerations</a:t>
            </a:r>
          </a:p>
          <a:p>
            <a:r>
              <a:rPr lang="en-US" dirty="0" smtClean="0"/>
              <a:t>Basement fires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6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Growth Curve Comparison</a:t>
            </a:r>
            <a:endParaRPr lang="en-US" dirty="0"/>
          </a:p>
        </p:txBody>
      </p:sp>
      <p:pic>
        <p:nvPicPr>
          <p:cNvPr id="3" name="Picture 2" descr="9781284097931_CH01_UNNUN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6" y="2068576"/>
            <a:ext cx="3341624" cy="3341624"/>
          </a:xfrm>
          <a:prstGeom prst="rect">
            <a:avLst/>
          </a:prstGeom>
        </p:spPr>
      </p:pic>
      <p:pic>
        <p:nvPicPr>
          <p:cNvPr id="6" name="Picture 5" descr="9781284097931_CH01_UNNUN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065527"/>
            <a:ext cx="5211102" cy="3339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00" y="5486400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282064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Legacy vs. modern fueled and built environments</a:t>
            </a:r>
          </a:p>
          <a:p>
            <a:r>
              <a:rPr lang="en-US" dirty="0" smtClean="0"/>
              <a:t>Building materials changed</a:t>
            </a:r>
          </a:p>
          <a:p>
            <a:r>
              <a:rPr lang="en-US" dirty="0" smtClean="0"/>
              <a:t>Fuels have changed</a:t>
            </a:r>
          </a:p>
          <a:p>
            <a:endParaRPr lang="en-US" dirty="0"/>
          </a:p>
        </p:txBody>
      </p:sp>
      <p:pic>
        <p:nvPicPr>
          <p:cNvPr id="5" name="Picture 4" descr="9781284097931_CH01_BOXKPK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36" y="1005840"/>
            <a:ext cx="4998596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Construction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Higher performing insulating materials and lighter weight materials change the way fires burn.</a:t>
            </a:r>
          </a:p>
          <a:p>
            <a:r>
              <a:rPr lang="en-US" dirty="0" smtClean="0"/>
              <a:t>Solid dimensional lumber has been replaced with lower mass materials and manufactured structural components.</a:t>
            </a:r>
          </a:p>
          <a:p>
            <a:r>
              <a:rPr lang="en-US" dirty="0" smtClean="0"/>
              <a:t>Furniture constructed of materials derived from petroleum products are found in every room of a modern home.</a:t>
            </a:r>
          </a:p>
          <a:p>
            <a:r>
              <a:rPr lang="en-US" dirty="0" smtClean="0"/>
              <a:t>Heat Release Rate increases as fires burn hotter and faster and the methods of heat transfer in a tightly sealed house have resulted in rapid fire spread.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5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vs. Legacy Timelines</a:t>
            </a:r>
            <a:endParaRPr lang="en-US" dirty="0"/>
          </a:p>
        </p:txBody>
      </p:sp>
      <p:pic>
        <p:nvPicPr>
          <p:cNvPr id="4" name="Picture 3" descr="026672_CH17_Fig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6" y="1819656"/>
            <a:ext cx="8638616" cy="3069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58423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from: Fire Technology 48(4): 865-891, “Analysis of Changing Residential Fire Dynamics and Its Implications on Firefighter Operational </a:t>
            </a:r>
            <a:r>
              <a:rPr lang="en-US" sz="1200" dirty="0" err="1"/>
              <a:t>TimeFrames</a:t>
            </a:r>
            <a:r>
              <a:rPr lang="en-US" sz="1200" dirty="0"/>
              <a:t>”, </a:t>
            </a:r>
            <a:r>
              <a:rPr lang="en-US" sz="1200" dirty="0" err="1"/>
              <a:t>Kerber</a:t>
            </a:r>
            <a:r>
              <a:rPr lang="en-US" sz="1200" dirty="0"/>
              <a:t>, S., Copyright © 2012, National Fire Protection Association</a:t>
            </a:r>
          </a:p>
        </p:txBody>
      </p:sp>
    </p:spTree>
    <p:extLst>
      <p:ext uri="{BB962C8B-B14F-4D97-AF65-F5344CB8AC3E}">
        <p14:creationId xmlns:p14="http://schemas.microsoft.com/office/powerpoint/2010/main" val="323079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Flashover Comparison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6311900"/>
            <a:ext cx="195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  <p:pic>
        <p:nvPicPr>
          <p:cNvPr id="5" name="Picture 4" descr="9781284097931_CH01_UNNUN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" y="1421383"/>
            <a:ext cx="6997192" cy="48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provide information and resources based on recent research focusing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modern fire behavior, building construction, and </a:t>
            </a:r>
            <a:r>
              <a:rPr lang="en-US" dirty="0" err="1" smtClean="0"/>
              <a:t>fireground</a:t>
            </a:r>
            <a:r>
              <a:rPr lang="en-US" dirty="0" smtClean="0"/>
              <a:t> strategy and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8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Change the Way Fires Burn in Modern Houses</a:t>
            </a:r>
          </a:p>
        </p:txBody>
      </p:sp>
      <p:pic>
        <p:nvPicPr>
          <p:cNvPr id="3" name="Picture 2" descr="9781284097931_CH01_UNNUN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768856"/>
            <a:ext cx="5996940" cy="4492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11900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16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Fire Development in a Single Family Dwelling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9781284097931_CH01_UNNUN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28" y="1781556"/>
            <a:ext cx="6545072" cy="4446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0" y="6311900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888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and Construction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new fire dynamics</a:t>
            </a:r>
          </a:p>
          <a:p>
            <a:r>
              <a:rPr lang="en-US" dirty="0" smtClean="0"/>
              <a:t>Fires may grow rapidly and then enter a stage of dormancy due to insufficient levels of oxygen for the fuels involved</a:t>
            </a:r>
          </a:p>
          <a:p>
            <a:r>
              <a:rPr lang="en-US" dirty="0" smtClean="0"/>
              <a:t>This may occur before a fire has reached flashover</a:t>
            </a:r>
          </a:p>
          <a:p>
            <a:r>
              <a:rPr lang="en-US" dirty="0" smtClean="0"/>
              <a:t>Result is a ventilation-limited fire</a:t>
            </a:r>
          </a:p>
          <a:p>
            <a:pPr lvl="1"/>
            <a:r>
              <a:rPr lang="en-US" dirty="0" smtClean="0"/>
              <a:t>A fire that cannot grow into a fully developed or free burning fire as the environment has become too fuel- 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6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fires result in an environment that waits for the introduction of fresh air that creates rapid and hostile fire growth.</a:t>
            </a:r>
          </a:p>
          <a:p>
            <a:r>
              <a:rPr lang="en-US" dirty="0" smtClean="0"/>
              <a:t>Making entry through the front door in these instances can introduce enough air into the fire area to produce rapid fire growth and flashover.</a:t>
            </a:r>
          </a:p>
          <a:p>
            <a:r>
              <a:rPr lang="en-US" dirty="0" smtClean="0"/>
              <a:t>Firefighters need to be aware that any opening in the structure constitutes ventilation.</a:t>
            </a:r>
          </a:p>
          <a:p>
            <a:pPr lvl="1"/>
            <a:r>
              <a:rPr lang="en-US" dirty="0" smtClean="0"/>
              <a:t>This has not been traditionally taught in many instances</a:t>
            </a:r>
          </a:p>
          <a:p>
            <a:r>
              <a:rPr lang="en-US" dirty="0" smtClean="0"/>
              <a:t>Repeated experiments have produced violent flashovers shortly after the front door is opened.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4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Tests with NIST, UL, and FDNY</a:t>
            </a:r>
            <a:endParaRPr lang="en-US" dirty="0"/>
          </a:p>
        </p:txBody>
      </p:sp>
      <p:pic>
        <p:nvPicPr>
          <p:cNvPr id="4" name="Picture 3" descr="9781284097931_CH01_TABT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98" y="1980184"/>
            <a:ext cx="6353492" cy="37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and Fire Flow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fire extinguishment takes place when you understand how fires spread</a:t>
            </a:r>
          </a:p>
          <a:p>
            <a:r>
              <a:rPr lang="en-US" dirty="0" smtClean="0"/>
              <a:t>All firefighters know the basic principles of fire spread</a:t>
            </a:r>
          </a:p>
          <a:p>
            <a:pPr lvl="1"/>
            <a:r>
              <a:rPr lang="en-US" dirty="0" smtClean="0"/>
              <a:t>Conduction</a:t>
            </a:r>
          </a:p>
          <a:p>
            <a:pPr lvl="1"/>
            <a:r>
              <a:rPr lang="en-US" dirty="0" smtClean="0"/>
              <a:t>Convection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Fire triangle</a:t>
            </a:r>
          </a:p>
          <a:p>
            <a:pPr lvl="1"/>
            <a:r>
              <a:rPr lang="en-US" dirty="0" smtClean="0"/>
              <a:t>All smoke, particulates, and fire gases are fuel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9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Path and Fire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Fire spread is largely a pressure-driven event</a:t>
            </a:r>
          </a:p>
          <a:p>
            <a:r>
              <a:rPr lang="en-US" dirty="0" smtClean="0"/>
              <a:t>Fire spreads along a flow path</a:t>
            </a:r>
          </a:p>
          <a:p>
            <a:r>
              <a:rPr lang="en-US" dirty="0" smtClean="0"/>
              <a:t>Flow path is the lower pressure space between an inlet for fresh air (door or window), the fire, and the higher-pressure space between the fire and the outlet for hot gases and smoke (open window or roof vent)</a:t>
            </a:r>
            <a:endParaRPr lang="en-US" dirty="0"/>
          </a:p>
        </p:txBody>
      </p:sp>
      <p:pic>
        <p:nvPicPr>
          <p:cNvPr id="5" name="Picture 4" descr="9781284097931_CH01_UNNUN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32" y="1425956"/>
            <a:ext cx="2837707" cy="4416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5700" y="5918200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NIST.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310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Bi-Directional Flow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Fire creates a flow path of hot gases exiting through the top part of the door while the bottom half will allow introduction of cool oxygen-rich air into the fire</a:t>
            </a:r>
          </a:p>
          <a:p>
            <a:r>
              <a:rPr lang="en-US" dirty="0" smtClean="0"/>
              <a:t>This </a:t>
            </a:r>
            <a:r>
              <a:rPr lang="en-US" dirty="0"/>
              <a:t>is created </a:t>
            </a:r>
            <a:r>
              <a:rPr lang="en-US" dirty="0" smtClean="0"/>
              <a:t>(for example) when only </a:t>
            </a:r>
            <a:r>
              <a:rPr lang="en-US" dirty="0"/>
              <a:t>the front door is opened during a fire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 smtClean="0"/>
              <a:t>Result is bi-directional flow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2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Direction Flow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Result when openings on the structure are positioned to produce exclusive ports for the entry of oxygen rich airflow OR the release of hot gases from the structure.</a:t>
            </a:r>
          </a:p>
          <a:p>
            <a:r>
              <a:rPr lang="en-US" dirty="0" smtClean="0"/>
              <a:t>Directly impacted by changes in elevation between the inlet and outlet openings.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Flow paths can move through a building, pushing hot gases along it.</a:t>
            </a:r>
          </a:p>
          <a:p>
            <a:r>
              <a:rPr lang="en-US" dirty="0" smtClean="0"/>
              <a:t>If adequate oxygen mixes with the hot gases, the entire flow path can become a rapidly moving wall of flames.</a:t>
            </a:r>
          </a:p>
          <a:p>
            <a:pPr lvl="1"/>
            <a:r>
              <a:rPr lang="en-US" dirty="0" smtClean="0"/>
              <a:t>Firefighters cannot survive these conditions for more than a few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7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Path LODD Simulation</a:t>
            </a:r>
            <a:endParaRPr lang="en-US" dirty="0"/>
          </a:p>
        </p:txBody>
      </p:sp>
      <p:pic>
        <p:nvPicPr>
          <p:cNvPr id="5" name="Picture 4" descr="026672_CH17_Fig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" y="1384807"/>
            <a:ext cx="7772908" cy="4155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0" y="5657671"/>
            <a:ext cx="372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from: </a:t>
            </a:r>
            <a:r>
              <a:rPr lang="en-US" sz="1200" dirty="0" err="1"/>
              <a:t>Madrzykowski</a:t>
            </a:r>
            <a:r>
              <a:rPr lang="en-US" sz="1200" dirty="0"/>
              <a:t>, Daniel (2013) Fire Dynamics: The Science of Fire Fighting. International Fire Service Journal of Leadership and Management. </a:t>
            </a:r>
            <a:r>
              <a:rPr lang="en-US" sz="1200" dirty="0" err="1"/>
              <a:t>Vol</a:t>
            </a:r>
            <a:r>
              <a:rPr lang="en-US" sz="1200" dirty="0"/>
              <a:t> 7.Number 2, page 7 – 15. Tulsa, OK: Oklahoma State University. Courtesy of National Institute of Standards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63483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Practices for Strategic &amp; Tactical Firefighting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Jones &amp; Bartlett Learning developed this publication to inform the fire service on the research coming out of UL and NIST. Jones &amp; Bartlett Learning’s hope is that it will help save lives.</a:t>
            </a:r>
            <a:endParaRPr lang="en-US" dirty="0"/>
          </a:p>
          <a:p>
            <a:r>
              <a:rPr lang="en-US" dirty="0" smtClean="0"/>
              <a:t>Ideal for enhancing Fire Fighter I &amp; II, Fire Science Degree, and Fire Officer development programs.</a:t>
            </a:r>
          </a:p>
        </p:txBody>
      </p:sp>
      <p:pic>
        <p:nvPicPr>
          <p:cNvPr id="5" name="Picture 4" descr="9781284084108_CVRF_FR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0" y="1536700"/>
            <a:ext cx="3711580" cy="47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and Flow Path Key 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" y="6184324"/>
            <a:ext cx="36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© Jones &amp; Bartlett </a:t>
            </a:r>
            <a:r>
              <a:rPr lang="en-US" sz="1600" dirty="0" smtClean="0">
                <a:solidFill>
                  <a:srgbClr val="000000"/>
                </a:solidFill>
                <a:ea typeface="Calibri"/>
                <a:cs typeface="Calibri"/>
              </a:rPr>
              <a:t>Learning.</a:t>
            </a:r>
            <a:endParaRPr lang="en-US" sz="1600" dirty="0"/>
          </a:p>
        </p:txBody>
      </p:sp>
      <p:pic>
        <p:nvPicPr>
          <p:cNvPr id="3" name="Picture 2" descr="9781284097931_CH01_BOXKPK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60" y="1372869"/>
            <a:ext cx="4955540" cy="47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9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Amount of air entering the fire area</a:t>
            </a:r>
          </a:p>
          <a:p>
            <a:pPr lvl="1"/>
            <a:r>
              <a:rPr lang="en-US" dirty="0" smtClean="0"/>
              <a:t>Opening a door or window provides oxygen to a ventilation limited fire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Amount of gases exiting the fire area</a:t>
            </a:r>
          </a:p>
          <a:p>
            <a:pPr lvl="1"/>
            <a:r>
              <a:rPr lang="en-US" dirty="0" smtClean="0"/>
              <a:t>Providing an opening in a roof creates an exit flow path for hot fuel</a:t>
            </a:r>
          </a:p>
          <a:p>
            <a:pPr lvl="1"/>
            <a:r>
              <a:rPr lang="en-US" dirty="0" smtClean="0"/>
              <a:t>Accelerates air flow into the fire as well as spreading the fire along the flow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Fire Growth</a:t>
            </a:r>
            <a:endParaRPr lang="en-US" dirty="0"/>
          </a:p>
        </p:txBody>
      </p:sp>
      <p:pic>
        <p:nvPicPr>
          <p:cNvPr id="8" name="Picture 7" descr="9781284097931_CH01_UNNUN11A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" y="2164842"/>
            <a:ext cx="8893438" cy="3232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461000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27697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</a:t>
            </a:r>
            <a:r>
              <a:rPr lang="en-US" dirty="0"/>
              <a:t>Fire Growth </a:t>
            </a:r>
          </a:p>
        </p:txBody>
      </p:sp>
      <p:pic>
        <p:nvPicPr>
          <p:cNvPr id="5" name="Picture 4" descr="9781284097931_CH01_UNNUN14A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" y="2207514"/>
            <a:ext cx="8832649" cy="320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461000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19381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</a:t>
            </a:r>
            <a:r>
              <a:rPr lang="en-US" dirty="0"/>
              <a:t>Fire Growth </a:t>
            </a:r>
          </a:p>
        </p:txBody>
      </p:sp>
      <p:pic>
        <p:nvPicPr>
          <p:cNvPr id="6" name="Picture 5" descr="9781284097931_CH01_UNNUN17A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3" y="2200148"/>
            <a:ext cx="8857865" cy="319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00" y="5422900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258079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</a:t>
            </a:r>
            <a:r>
              <a:rPr lang="en-US" dirty="0"/>
              <a:t>Fire Growth </a:t>
            </a:r>
          </a:p>
        </p:txBody>
      </p:sp>
      <p:pic>
        <p:nvPicPr>
          <p:cNvPr id="7" name="Picture 6" descr="9781284097931_CH01_FIG07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" y="1992884"/>
            <a:ext cx="8866871" cy="3163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5207000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1455516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</a:t>
            </a:r>
            <a:r>
              <a:rPr lang="en-US" dirty="0"/>
              <a:t>Fire Growth </a:t>
            </a:r>
          </a:p>
        </p:txBody>
      </p:sp>
      <p:pic>
        <p:nvPicPr>
          <p:cNvPr id="6" name="Picture 5" descr="9781284097931_CH01_FIG0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119884"/>
            <a:ext cx="8852284" cy="3163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5308600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931917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Ventilation-Limited </a:t>
            </a:r>
            <a:r>
              <a:rPr lang="en-US" dirty="0"/>
              <a:t>Fire Growth </a:t>
            </a:r>
          </a:p>
        </p:txBody>
      </p:sp>
      <p:pic>
        <p:nvPicPr>
          <p:cNvPr id="6" name="Picture 5" descr="9781284097931_CH01_FIG07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5" y="2089150"/>
            <a:ext cx="8891091" cy="3181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5283200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2650280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Flow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oxygen available to the fire until suppression actions can take place can keep the fire smaller and limit heat release rate (HRR).</a:t>
            </a:r>
          </a:p>
          <a:p>
            <a:r>
              <a:rPr lang="en-US" dirty="0" smtClean="0"/>
              <a:t>Since opening the front door is considered ventilation, this action should be delayed until suppression crews are ready to, or have already cooled the fire area.</a:t>
            </a:r>
          </a:p>
          <a:p>
            <a:r>
              <a:rPr lang="en-US" dirty="0" smtClean="0"/>
              <a:t>Careful coordination between suppression and ventilation is critical to a safe and effective outcome. </a:t>
            </a:r>
            <a:endParaRPr lang="en-US" strike="sngStrike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8719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NIST, UL, and FDNY Fire Flow Path Findings</a:t>
            </a:r>
            <a:endParaRPr lang="en-US" dirty="0"/>
          </a:p>
        </p:txBody>
      </p:sp>
      <p:pic>
        <p:nvPicPr>
          <p:cNvPr id="5" name="Picture 4" descr="9781284097931_CH01_TABT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737868"/>
            <a:ext cx="6871970" cy="44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6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250" y="1825625"/>
            <a:ext cx="38862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Major changes in our understanding of basic fire behavior</a:t>
            </a:r>
          </a:p>
          <a:p>
            <a:pPr lvl="1"/>
            <a:r>
              <a:rPr lang="en-US" dirty="0" smtClean="0"/>
              <a:t>Tactical options are increasing based on better assessment tools</a:t>
            </a:r>
          </a:p>
          <a:p>
            <a:r>
              <a:rPr lang="en-US" dirty="0" smtClean="0"/>
              <a:t>Changes in building construction materials and techniques are occurring at a rapid pace</a:t>
            </a:r>
          </a:p>
          <a:p>
            <a:r>
              <a:rPr lang="en-US" dirty="0" smtClean="0"/>
              <a:t>Changes in fuel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types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impact safe </a:t>
            </a:r>
            <a:r>
              <a:rPr lang="en-US" dirty="0" err="1" smtClean="0"/>
              <a:t>fireground</a:t>
            </a:r>
            <a:r>
              <a:rPr lang="en-US" dirty="0" smtClean="0"/>
              <a:t> operations</a:t>
            </a:r>
          </a:p>
          <a:p>
            <a:r>
              <a:rPr lang="en-US" dirty="0" smtClean="0"/>
              <a:t>New terminology has emerged to reflect these changes</a:t>
            </a:r>
          </a:p>
          <a:p>
            <a:endParaRPr lang="en-US" dirty="0"/>
          </a:p>
        </p:txBody>
      </p:sp>
      <p:pic>
        <p:nvPicPr>
          <p:cNvPr id="5" name="Picture 4" descr="9781284084108_CH00_FIG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75" y="1782064"/>
            <a:ext cx="4730273" cy="3145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9100" y="4978400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</p:spTree>
    <p:extLst>
      <p:ext uri="{BB962C8B-B14F-4D97-AF65-F5344CB8AC3E}">
        <p14:creationId xmlns:p14="http://schemas.microsoft.com/office/powerpoint/2010/main" val="20692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Water: Coordinating Fire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09595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means of suppressing fires is to apply water.</a:t>
            </a:r>
          </a:p>
          <a:p>
            <a:r>
              <a:rPr lang="en-US" dirty="0" smtClean="0"/>
              <a:t>Traditionally it has been taught that fires should be fought from the unburned side for fear of pushing fire with fire streams.</a:t>
            </a:r>
          </a:p>
          <a:p>
            <a:endParaRPr lang="en-US" dirty="0"/>
          </a:p>
        </p:txBody>
      </p:sp>
      <p:pic>
        <p:nvPicPr>
          <p:cNvPr id="5" name="Picture 4" descr="9781284097931_CH01_UNNUN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186180"/>
            <a:ext cx="3118338" cy="4693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5300" y="5880100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5134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Attack Option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Considered an offensive exterior attack</a:t>
            </a:r>
          </a:p>
          <a:p>
            <a:r>
              <a:rPr lang="en-US" dirty="0" smtClean="0"/>
              <a:t>Purpose is to reduce fire spread, limit HRR, and reduce temperature to a safer level</a:t>
            </a:r>
          </a:p>
          <a:p>
            <a:r>
              <a:rPr lang="en-US" dirty="0" smtClean="0"/>
              <a:t>Reduction of flashover potential </a:t>
            </a:r>
          </a:p>
          <a:p>
            <a:r>
              <a:rPr lang="en-US" dirty="0" smtClean="0"/>
              <a:t>Used in sequence prior to entry of lines into building if indicated</a:t>
            </a:r>
          </a:p>
          <a:p>
            <a:pPr lvl="1"/>
            <a:r>
              <a:rPr lang="en-US" dirty="0" smtClean="0"/>
              <a:t>Hit visible fire from outside then enter structure for extinguishment and other operations </a:t>
            </a:r>
            <a:endParaRPr lang="en-US" dirty="0"/>
          </a:p>
        </p:txBody>
      </p:sp>
      <p:pic>
        <p:nvPicPr>
          <p:cNvPr id="5" name="Picture 4" descr="9781284097931_CH01_UNNUN3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299411"/>
            <a:ext cx="3098800" cy="4664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7300" y="5956300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0160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Offensive Fire Attack</a:t>
            </a:r>
            <a:endParaRPr lang="en-US" dirty="0"/>
          </a:p>
        </p:txBody>
      </p:sp>
      <p:pic>
        <p:nvPicPr>
          <p:cNvPr id="4" name="Picture 3" descr="9781284097931_CH01_TABT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64" y="1343405"/>
            <a:ext cx="3526536" cy="49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54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Building Occupants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9781284097931_CH01_TABT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1469643"/>
            <a:ext cx="5678170" cy="47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9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Pre/Post Water Application Temperature Examples – Single Family House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 descr="9781284097931_CH01_UNNUN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2" y="1589023"/>
            <a:ext cx="7084568" cy="47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53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8426"/>
            <a:ext cx="8515350" cy="1325563"/>
          </a:xfrm>
        </p:spPr>
        <p:txBody>
          <a:bodyPr/>
          <a:lstStyle/>
          <a:p>
            <a:r>
              <a:rPr lang="en-US" dirty="0" smtClean="0"/>
              <a:t>Offensive Exterior or Transitional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9781284097931_CH01_UNNUN3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75079"/>
            <a:ext cx="3187700" cy="4798327"/>
          </a:xfrm>
          <a:prstGeom prst="rect">
            <a:avLst/>
          </a:prstGeom>
        </p:spPr>
      </p:pic>
      <p:pic>
        <p:nvPicPr>
          <p:cNvPr id="6" name="Picture 5" descr="9781284097931_CH01_UNNUN3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275079"/>
            <a:ext cx="3187700" cy="479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6337300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1217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Fire Attack Key Points</a:t>
            </a:r>
            <a:endParaRPr lang="en-US" dirty="0"/>
          </a:p>
        </p:txBody>
      </p:sp>
      <p:pic>
        <p:nvPicPr>
          <p:cNvPr id="5" name="Picture 4" descr="9781284097931_CH01_FTRKPK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96" y="1416811"/>
            <a:ext cx="5175504" cy="48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6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and Safety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2250" y="1825625"/>
            <a:ext cx="3886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of the previously discussed research increases knowledge of rescue techniques.</a:t>
            </a:r>
          </a:p>
          <a:p>
            <a:r>
              <a:rPr lang="en-US" dirty="0" smtClean="0"/>
              <a:t>Closing any door between fire and other parts of building will improve that environment for occupants or a trapped fire fighter.</a:t>
            </a:r>
          </a:p>
          <a:p>
            <a:r>
              <a:rPr lang="en-US" dirty="0" smtClean="0"/>
              <a:t>Vent-Enter-Search has become Vent-Enter-Isolate-Search.</a:t>
            </a:r>
            <a:endParaRPr lang="en-US" dirty="0"/>
          </a:p>
        </p:txBody>
      </p:sp>
      <p:pic>
        <p:nvPicPr>
          <p:cNvPr id="3" name="Picture 2" descr="9781284097931_CH01_UNNUN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63" y="1846072"/>
            <a:ext cx="4903245" cy="32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5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Search and Rescue Key Points</a:t>
            </a:r>
            <a:endParaRPr lang="en-US" dirty="0"/>
          </a:p>
        </p:txBody>
      </p:sp>
      <p:pic>
        <p:nvPicPr>
          <p:cNvPr id="3" name="Picture 2" descr="9781284097931_CH01_FTRKPK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95" y="1145540"/>
            <a:ext cx="4202011" cy="49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0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Basement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Basement fires present unique hazards due to building construction methods and materials</a:t>
            </a:r>
          </a:p>
          <a:p>
            <a:r>
              <a:rPr lang="en-US" dirty="0" smtClean="0"/>
              <a:t>Void spaces and unfinished raw materials often present</a:t>
            </a:r>
          </a:p>
          <a:p>
            <a:r>
              <a:rPr lang="en-US" dirty="0" smtClean="0"/>
              <a:t>Quick failure of structural components is primary hazard</a:t>
            </a:r>
          </a:p>
          <a:p>
            <a:r>
              <a:rPr lang="en-US" dirty="0" smtClean="0"/>
              <a:t>Attack straight down stairs may not be safe option since it places personnel on the outlet side of a </a:t>
            </a:r>
            <a:r>
              <a:rPr lang="en-US" dirty="0" err="1" smtClean="0"/>
              <a:t>uni</a:t>
            </a:r>
            <a:r>
              <a:rPr lang="en-US" dirty="0"/>
              <a:t>-</a:t>
            </a:r>
            <a:r>
              <a:rPr lang="en-US" dirty="0" smtClean="0"/>
              <a:t>directional flow path in most situations</a:t>
            </a:r>
            <a:endParaRPr lang="en-US" dirty="0"/>
          </a:p>
        </p:txBody>
      </p:sp>
      <p:pic>
        <p:nvPicPr>
          <p:cNvPr id="5" name="Picture 4" descr="9781284097931_CH01_UNNUN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3" y="1893824"/>
            <a:ext cx="4720140" cy="30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and Tactical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means of developing strategy and tactics have been observation based.</a:t>
            </a:r>
          </a:p>
          <a:p>
            <a:pPr lvl="1"/>
            <a:r>
              <a:rPr lang="en-US" dirty="0" smtClean="0"/>
              <a:t>These proven methods are still valuable</a:t>
            </a:r>
            <a:endParaRPr lang="en-US" dirty="0"/>
          </a:p>
          <a:p>
            <a:r>
              <a:rPr lang="en-US" dirty="0" smtClean="0"/>
              <a:t>New research helps us further understand the actual progression of fire and the impact of each action taken.</a:t>
            </a:r>
            <a:endParaRPr lang="en-US" dirty="0"/>
          </a:p>
          <a:p>
            <a:r>
              <a:rPr lang="en-US" dirty="0" smtClean="0"/>
              <a:t>Research has been based on live fire experiments in laboratory and acquired structure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18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Basement Fire Attack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4FA-B46C-403B-A233-CECDCB229352}" type="slidenum">
              <a:rPr lang="en-US" smtClean="0"/>
              <a:t>50</a:t>
            </a:fld>
            <a:endParaRPr lang="en-US"/>
          </a:p>
        </p:txBody>
      </p:sp>
      <p:pic>
        <p:nvPicPr>
          <p:cNvPr id="3" name="Picture 2" descr="9781284097931_CH01_UNNUN3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" y="1904492"/>
            <a:ext cx="4110507" cy="3086608"/>
          </a:xfrm>
          <a:prstGeom prst="rect">
            <a:avLst/>
          </a:prstGeom>
        </p:spPr>
      </p:pic>
      <p:pic>
        <p:nvPicPr>
          <p:cNvPr id="7" name="Picture 6" descr="9781284097931_CH01_UNNUN3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15" y="1901444"/>
            <a:ext cx="4117885" cy="30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4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Basement Fire Key Points</a:t>
            </a:r>
            <a:endParaRPr lang="en-US" dirty="0"/>
          </a:p>
        </p:txBody>
      </p:sp>
      <p:pic>
        <p:nvPicPr>
          <p:cNvPr id="3" name="Picture 2" descr="9781284097931_CH01_FTRKPK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1" y="1845818"/>
            <a:ext cx="4075225" cy="3780282"/>
          </a:xfrm>
          <a:prstGeom prst="rect">
            <a:avLst/>
          </a:prstGeom>
        </p:spPr>
      </p:pic>
      <p:pic>
        <p:nvPicPr>
          <p:cNvPr id="7" name="Picture 6" descr="9781284097931_CH01_TABT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3" y="1835658"/>
            <a:ext cx="4605023" cy="26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7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studies are underway or planned to continue to study the most effective means of applying water to a fire.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53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Hot Terms</a:t>
            </a:r>
          </a:p>
          <a:p>
            <a:r>
              <a:rPr lang="en-US" dirty="0" smtClean="0"/>
              <a:t>Review all FF Key Points from article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365126"/>
            <a:ext cx="7886700" cy="1325563"/>
          </a:xfrm>
        </p:spPr>
        <p:txBody>
          <a:bodyPr/>
          <a:lstStyle/>
          <a:p>
            <a:r>
              <a:rPr lang="en-US" dirty="0" smtClean="0"/>
              <a:t>National Institute of Standards and Technology (NIST)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0350" y="1825625"/>
            <a:ext cx="38862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Group enables advances in fire fighter safety, </a:t>
            </a:r>
            <a:r>
              <a:rPr lang="en-US" dirty="0" err="1" smtClean="0"/>
              <a:t>fireground</a:t>
            </a:r>
            <a:r>
              <a:rPr lang="en-US" dirty="0" smtClean="0"/>
              <a:t> operations</a:t>
            </a:r>
            <a:r>
              <a:rPr lang="en-US" dirty="0"/>
              <a:t>, and effectiveness of the fire service; develops and applies technology, </a:t>
            </a:r>
            <a:r>
              <a:rPr lang="en-US" dirty="0" smtClean="0"/>
              <a:t>measurements, </a:t>
            </a:r>
            <a:r>
              <a:rPr lang="en-US" dirty="0"/>
              <a:t>and standards, and improves the understanding of the behavior, </a:t>
            </a:r>
            <a:r>
              <a:rPr lang="en-US" dirty="0" smtClean="0"/>
              <a:t>prevention, </a:t>
            </a:r>
            <a:r>
              <a:rPr lang="en-US" dirty="0"/>
              <a:t>and control of fires to enhance fire fighting operations and equipment, fire suppression, fire investigations, and disaster response</a:t>
            </a:r>
            <a:r>
              <a:rPr lang="en-US" dirty="0" smtClean="0"/>
              <a:t>.</a:t>
            </a:r>
          </a:p>
          <a:p>
            <a:r>
              <a:rPr lang="en-US" u="sng" dirty="0">
                <a:hlinkClick r:id="rId2"/>
              </a:rPr>
              <a:t>http://www.nist.gov/fire/</a:t>
            </a:r>
            <a:r>
              <a:rPr lang="en-US" u="sng" dirty="0" smtClean="0">
                <a:hlinkClick r:id="rId2"/>
              </a:rPr>
              <a:t>technology.cfm</a:t>
            </a:r>
            <a:endParaRPr lang="en-US" u="sng" dirty="0">
              <a:hlinkClick r:id="rId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584700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NIST.</a:t>
            </a:r>
          </a:p>
        </p:txBody>
      </p:sp>
      <p:pic>
        <p:nvPicPr>
          <p:cNvPr id="9" name="Picture 8" descr="9781284097931_CH01_UNNUN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68" y="2411984"/>
            <a:ext cx="4660428" cy="20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4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Experiments and Reports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501650" y="2476501"/>
            <a:ext cx="7842250" cy="3649662"/>
          </a:xfrm>
        </p:spPr>
        <p:txBody>
          <a:bodyPr>
            <a:noAutofit/>
          </a:bodyPr>
          <a:lstStyle/>
          <a:p>
            <a:r>
              <a:rPr lang="en-US" sz="1600" dirty="0"/>
              <a:t>D. </a:t>
            </a:r>
            <a:r>
              <a:rPr lang="en-US" sz="1600" dirty="0" err="1"/>
              <a:t>Madrzykowski</a:t>
            </a:r>
            <a:r>
              <a:rPr lang="en-US" sz="1600" dirty="0"/>
              <a:t> and R. L. </a:t>
            </a:r>
            <a:r>
              <a:rPr lang="en-US" sz="1600" dirty="0" err="1"/>
              <a:t>Vettori</a:t>
            </a:r>
            <a:r>
              <a:rPr lang="en-US" sz="1600" dirty="0"/>
              <a:t>. Simulation of the Dynamics of the Fire at 3146 Cherry Road NE Washington D.C., May 30, 1999. NISTIR6510, National Institute of Standards and Technology, Gaithersburg, Maryland, April 2000. </a:t>
            </a:r>
            <a:r>
              <a:rPr lang="en-US" sz="1600" dirty="0">
                <a:hlinkClick r:id="rId2"/>
              </a:rPr>
              <a:t>http://www.nist.gov/customcf/get_pdf.cfm?pub_id=908795</a:t>
            </a:r>
            <a:endParaRPr lang="en-US" sz="1600" dirty="0"/>
          </a:p>
          <a:p>
            <a:r>
              <a:rPr lang="en-US" sz="1600" dirty="0"/>
              <a:t>D. </a:t>
            </a:r>
            <a:r>
              <a:rPr lang="en-US" sz="1600" dirty="0" err="1"/>
              <a:t>Madrzykowski</a:t>
            </a:r>
            <a:r>
              <a:rPr lang="en-US" sz="1600" dirty="0"/>
              <a:t>, G.P. Forney, and W. D. Walton. Simulation of the Dynamics of a Fire in a Two-Story Duplex–Iowa, December 22, 1999. NISTIR 6854, National Institute of Standards and Technology, Gaithersburg, Maryland, January 2002. </a:t>
            </a:r>
            <a:r>
              <a:rPr lang="en-US" sz="1600" dirty="0">
                <a:hlinkClick r:id="rId3"/>
              </a:rPr>
              <a:t>http://www.nist.gov/customcf/get_pdf.cfm?pub_id=861122</a:t>
            </a:r>
            <a:endParaRPr lang="en-US" sz="1600" dirty="0"/>
          </a:p>
          <a:p>
            <a:r>
              <a:rPr lang="en-US" sz="1600" dirty="0"/>
              <a:t>R. L. </a:t>
            </a:r>
            <a:r>
              <a:rPr lang="en-US" sz="1600" dirty="0" err="1"/>
              <a:t>Vettori</a:t>
            </a:r>
            <a:r>
              <a:rPr lang="en-US" sz="1600" dirty="0"/>
              <a:t>, D. </a:t>
            </a:r>
            <a:r>
              <a:rPr lang="en-US" sz="1600" dirty="0" err="1"/>
              <a:t>Madrzykowski</a:t>
            </a:r>
            <a:r>
              <a:rPr lang="en-US" sz="1600" dirty="0"/>
              <a:t>, and W. D. Walton. Simulation of the Dynamics of a Fire in a One-Story Restaurant–Texas, February 14, 2000. NISTIR6923, National Institute of Standards and Technology, Gaithersburg, Maryland, October 2002. </a:t>
            </a:r>
            <a:r>
              <a:rPr lang="en-US" sz="1600" dirty="0">
                <a:hlinkClick r:id="rId4"/>
              </a:rPr>
              <a:t>http://www.nist.gov/customcf/get_pdf.cfm?pub_id=861191</a:t>
            </a:r>
            <a:endParaRPr lang="en-US" sz="1600" dirty="0"/>
          </a:p>
          <a:p>
            <a:endParaRPr lang="en-US" sz="15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234950" y="1581260"/>
            <a:ext cx="8782049" cy="109844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11200" dirty="0">
                <a:hlinkClick r:id="rId5"/>
              </a:rPr>
              <a:t>http://www.nist.gov/fire/index.cfm</a:t>
            </a:r>
            <a:r>
              <a:rPr lang="en-US" sz="1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0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685925"/>
            <a:ext cx="788035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</a:t>
            </a:r>
            <a:r>
              <a:rPr lang="en-US" dirty="0"/>
              <a:t>. </a:t>
            </a:r>
            <a:r>
              <a:rPr lang="en-US" dirty="0" err="1"/>
              <a:t>Bryner</a:t>
            </a:r>
            <a:r>
              <a:rPr lang="en-US" dirty="0"/>
              <a:t>, S. P. Fuss, B. W. Klein, and A. D. </a:t>
            </a:r>
            <a:r>
              <a:rPr lang="en-US" dirty="0" err="1"/>
              <a:t>Putorti</a:t>
            </a:r>
            <a:r>
              <a:rPr lang="en-US" dirty="0"/>
              <a:t>. Technical Study of the Sofa Super Store Fire, South Carolina, June 18, 2007. NIST Special Publication 1118, National Institute of Standards and Technology, Gaithersburg, MD, March 2011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://nvlpubs.nist.gov/nistpubs/SpecialPublications/NIST.SP.1118v1.pdf</a:t>
            </a:r>
            <a:endParaRPr lang="en-US" dirty="0"/>
          </a:p>
          <a:p>
            <a:r>
              <a:rPr lang="en-US" dirty="0" err="1" smtClean="0"/>
              <a:t>A.Barowy</a:t>
            </a:r>
            <a:r>
              <a:rPr lang="en-US" dirty="0" smtClean="0"/>
              <a:t> and D. </a:t>
            </a:r>
            <a:r>
              <a:rPr lang="en-US" dirty="0" err="1" smtClean="0"/>
              <a:t>Madrzykowski</a:t>
            </a:r>
            <a:r>
              <a:rPr lang="en-US" dirty="0" smtClean="0"/>
              <a:t>. Simulation of the Dynamics of a Wind-Driven Fire in a Ranch-Style House–Texas. NIST Technical Note 1729, National Institute of Standards and Technology, Gaithersburg, Maryland, 2012. </a:t>
            </a:r>
            <a:r>
              <a:rPr lang="en-US" dirty="0" smtClean="0">
                <a:hlinkClick r:id="rId3"/>
              </a:rPr>
              <a:t>http://www.nist.gov/customcf/get_pdf.cfm?pub_id=909779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G. </a:t>
            </a:r>
            <a:r>
              <a:rPr lang="en-US" dirty="0" err="1"/>
              <a:t>Weinschenk</a:t>
            </a:r>
            <a:r>
              <a:rPr lang="en-US" dirty="0"/>
              <a:t>, K. J. </a:t>
            </a:r>
            <a:r>
              <a:rPr lang="en-US" dirty="0" err="1"/>
              <a:t>Overholt</a:t>
            </a:r>
            <a:r>
              <a:rPr lang="en-US" dirty="0"/>
              <a:t>, and D. </a:t>
            </a:r>
            <a:r>
              <a:rPr lang="en-US" dirty="0" err="1"/>
              <a:t>Madrzykowski</a:t>
            </a:r>
            <a:r>
              <a:rPr lang="en-US" dirty="0"/>
              <a:t>. Simulation of an Attic Fire in a Wood Frame Residential Structure–Chicago, IL. NIST Technical Note 1838, National Institute of Standards and Technology, Gaithersburg, Maryland, 2014. </a:t>
            </a:r>
            <a:r>
              <a:rPr lang="en-US" dirty="0">
                <a:hlinkClick r:id="rId4"/>
              </a:rPr>
              <a:t>http://nvlpubs.nist.gov/nistpubs/TechnicalNotes/NIST.TN.1838.pdf</a:t>
            </a:r>
            <a:endParaRPr lang="en-US" dirty="0"/>
          </a:p>
          <a:p>
            <a:r>
              <a:rPr lang="en-US" dirty="0" smtClean="0"/>
              <a:t>K</a:t>
            </a:r>
            <a:r>
              <a:rPr lang="en-US" dirty="0"/>
              <a:t>. J. </a:t>
            </a:r>
            <a:r>
              <a:rPr lang="en-US" dirty="0" err="1"/>
              <a:t>Overholt</a:t>
            </a:r>
            <a:r>
              <a:rPr lang="en-US" dirty="0"/>
              <a:t>, C. G. </a:t>
            </a:r>
            <a:r>
              <a:rPr lang="en-US" dirty="0" err="1"/>
              <a:t>Weinschenk</a:t>
            </a:r>
            <a:r>
              <a:rPr lang="en-US" dirty="0"/>
              <a:t>, and D. </a:t>
            </a:r>
            <a:r>
              <a:rPr lang="en-US" dirty="0" err="1"/>
              <a:t>Madrzykowski</a:t>
            </a:r>
            <a:r>
              <a:rPr lang="en-US" dirty="0"/>
              <a:t>. Simulation of a Fire in a Hillside Residential Structure–San Francisco, CA. NIST Technical Note 1856, National Institute of Standards and Technology, Gaithersburg, Maryland, 2014. </a:t>
            </a:r>
            <a:r>
              <a:rPr lang="en-US" dirty="0">
                <a:hlinkClick r:id="rId5"/>
              </a:rPr>
              <a:t>http://nvlpubs.nist.gov/nistpubs/TechnicalNotes/NIST.TN.1856.pdf</a:t>
            </a:r>
            <a:r>
              <a:rPr lang="en-US" dirty="0"/>
              <a:t> 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47700" y="339727"/>
            <a:ext cx="6743700" cy="1325563"/>
          </a:xfrm>
        </p:spPr>
        <p:txBody>
          <a:bodyPr/>
          <a:lstStyle/>
          <a:p>
            <a:r>
              <a:rPr lang="en-US" dirty="0" smtClean="0"/>
              <a:t>NIST Experiments and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Underwriters Laboratories (UL)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UL’s Firefighter Safety Research Institute is dedicated to increasing </a:t>
            </a:r>
            <a:r>
              <a:rPr lang="en-US" dirty="0" smtClean="0"/>
              <a:t>fire fighter </a:t>
            </a:r>
            <a:r>
              <a:rPr lang="en-US" dirty="0"/>
              <a:t>knowledge to reduce injuries and deaths in the fire service and in the communities they serve. </a:t>
            </a:r>
          </a:p>
        </p:txBody>
      </p:sp>
      <p:pic>
        <p:nvPicPr>
          <p:cNvPr id="5" name="Picture 4" descr="9781284097931_CH01_UNNUN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70" y="1917700"/>
            <a:ext cx="3862411" cy="386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5200" y="5816600"/>
            <a:ext cx="195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Courtesy of 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196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1892</Words>
  <Application>Microsoft Office PowerPoint</Application>
  <PresentationFormat>On-screen Show (4:3)</PresentationFormat>
  <Paragraphs>195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Evidence Based Practices for Strategic &amp; Tactical Firefighting</vt:lpstr>
      <vt:lpstr>Learning Outcomes</vt:lpstr>
      <vt:lpstr>Evidence Based Practices for Strategic &amp; Tactical Firefighting</vt:lpstr>
      <vt:lpstr>Introduction</vt:lpstr>
      <vt:lpstr>Strategic and Tactical History</vt:lpstr>
      <vt:lpstr>National Institute of Standards and Technology (NIST)</vt:lpstr>
      <vt:lpstr>NIST Experiments and Reports</vt:lpstr>
      <vt:lpstr>NIST Experiments and Reports</vt:lpstr>
      <vt:lpstr>Underwriters Laboratories (UL)</vt:lpstr>
      <vt:lpstr>UL Experiments and Reports</vt:lpstr>
      <vt:lpstr>New Firefighting Vocabulary and Terminology</vt:lpstr>
      <vt:lpstr>Fire Behavior</vt:lpstr>
      <vt:lpstr>Flashovers</vt:lpstr>
      <vt:lpstr>Fire Behavior Research Yields Better Understanding</vt:lpstr>
      <vt:lpstr>Fire Growth Curve Comparison</vt:lpstr>
      <vt:lpstr>Fire Dynamics</vt:lpstr>
      <vt:lpstr>Modern Construction Concerns</vt:lpstr>
      <vt:lpstr>Modern vs. Legacy Timelines</vt:lpstr>
      <vt:lpstr>Flashover Comparison</vt:lpstr>
      <vt:lpstr>Factors that Change the Way Fires Burn in Modern Houses</vt:lpstr>
      <vt:lpstr>Stages of Fire Development in a Single Family Dwelling</vt:lpstr>
      <vt:lpstr>Fuel and Construction Combinations</vt:lpstr>
      <vt:lpstr>Ventilation-Limited Fires</vt:lpstr>
      <vt:lpstr>Results of Tests with NIST, UL, and FDNY</vt:lpstr>
      <vt:lpstr>Ventilation and Fire Flow Paths</vt:lpstr>
      <vt:lpstr>Flow Path and Fire Spread</vt:lpstr>
      <vt:lpstr>Bi-Directional Flow Path</vt:lpstr>
      <vt:lpstr>Single Direction Flow Paths</vt:lpstr>
      <vt:lpstr>Flow Path LODD Simulation</vt:lpstr>
      <vt:lpstr>Ventilation and Flow Path Key Points</vt:lpstr>
      <vt:lpstr>Fire Growth and Development</vt:lpstr>
      <vt:lpstr>Ventilation-Limited Fire Growth</vt:lpstr>
      <vt:lpstr>Ventilation-Limited Fire Growth </vt:lpstr>
      <vt:lpstr>Ventilation-Limited Fire Growth </vt:lpstr>
      <vt:lpstr>Ventilation-Limited Fire Growth </vt:lpstr>
      <vt:lpstr>Ventilation-Limited Fire Growth </vt:lpstr>
      <vt:lpstr>Ventilation-Limited Fire Growth </vt:lpstr>
      <vt:lpstr>Controlling the Flow Path</vt:lpstr>
      <vt:lpstr>NIST, UL, and FDNY Fire Flow Path Findings</vt:lpstr>
      <vt:lpstr>Applying Water: Coordinating Fire Attack</vt:lpstr>
      <vt:lpstr>Transitional Attack Option</vt:lpstr>
      <vt:lpstr>Exterior Offensive Fire Attack</vt:lpstr>
      <vt:lpstr>Impact on Building Occupants</vt:lpstr>
      <vt:lpstr>Pre/Post Water Application Temperature Examples – Single Family House</vt:lpstr>
      <vt:lpstr>Offensive Exterior or Transitional Attack</vt:lpstr>
      <vt:lpstr>Research-Based Fire Attack Key Points</vt:lpstr>
      <vt:lpstr>Rescue and Safety Considerations</vt:lpstr>
      <vt:lpstr>Research-Based Search and Rescue Key Points</vt:lpstr>
      <vt:lpstr>Basement Fires</vt:lpstr>
      <vt:lpstr>Basement Fire Attack </vt:lpstr>
      <vt:lpstr>Research-Based Basement Fire Key Points</vt:lpstr>
      <vt:lpstr>Continued Research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Practices for Strategic &amp; Tactical Firefighting</dc:title>
  <dc:creator>Forest Reeder</dc:creator>
  <cp:lastModifiedBy>Brian Rooney</cp:lastModifiedBy>
  <cp:revision>110</cp:revision>
  <dcterms:created xsi:type="dcterms:W3CDTF">2015-01-20T18:45:51Z</dcterms:created>
  <dcterms:modified xsi:type="dcterms:W3CDTF">2015-04-01T15:02:05Z</dcterms:modified>
</cp:coreProperties>
</file>